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74" r:id="rId3"/>
    <p:sldId id="273" r:id="rId4"/>
    <p:sldId id="257" r:id="rId5"/>
    <p:sldId id="262" r:id="rId6"/>
    <p:sldId id="258" r:id="rId7"/>
    <p:sldId id="259" r:id="rId8"/>
    <p:sldId id="260" r:id="rId9"/>
    <p:sldId id="263" r:id="rId10"/>
  </p:sldIdLst>
  <p:sldSz cx="12192000" cy="6858000"/>
  <p:notesSz cx="6858000" cy="9144000"/>
  <p:defaultTextStyle>
    <a:defPPr>
      <a:defRPr lang="zh-M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019" autoAdjust="0"/>
    <p:restoredTop sz="94660"/>
  </p:normalViewPr>
  <p:slideViewPr>
    <p:cSldViewPr snapToGrid="0">
      <p:cViewPr varScale="1">
        <p:scale>
          <a:sx n="64" d="100"/>
          <a:sy n="64" d="100"/>
        </p:scale>
        <p:origin x="102" y="7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MO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876A2BE-C339-4813-B109-891940B82196}" type="datetimeFigureOut">
              <a:rPr lang="zh-MO" altLang="en-US" smtClean="0"/>
              <a:t>22/5/2026</a:t>
            </a:fld>
            <a:endParaRPr lang="zh-MO" altLang="en-US"/>
          </a:p>
        </p:txBody>
      </p:sp>
      <p:sp>
        <p:nvSpPr>
          <p:cNvPr id="4" name="投影片影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MO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MO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MO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6399A54-5133-4871-BA77-755537512EC3}" type="slidenum">
              <a:rPr lang="zh-MO" altLang="en-US" smtClean="0"/>
              <a:t>‹#›</a:t>
            </a:fld>
            <a:endParaRPr lang="zh-MO" altLang="en-US"/>
          </a:p>
        </p:txBody>
      </p:sp>
    </p:spTree>
    <p:extLst>
      <p:ext uri="{BB962C8B-B14F-4D97-AF65-F5344CB8AC3E}">
        <p14:creationId xmlns:p14="http://schemas.microsoft.com/office/powerpoint/2010/main" val="29854687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9D3E6A8-50B1-1C5A-6DB6-719C23BE6D0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>
            <a:extLst>
              <a:ext uri="{FF2B5EF4-FFF2-40B4-BE49-F238E27FC236}">
                <a16:creationId xmlns:a16="http://schemas.microsoft.com/office/drawing/2014/main" id="{A74DC773-CF0F-D823-0414-DED0939000F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>
            <a:extLst>
              <a:ext uri="{FF2B5EF4-FFF2-40B4-BE49-F238E27FC236}">
                <a16:creationId xmlns:a16="http://schemas.microsoft.com/office/drawing/2014/main" id="{5F2DCA71-89F9-9C8C-8322-C022CCC21B9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MO" altLang="en-US" dirty="0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00D6CA7C-23E7-C249-C8C6-399B19C0C87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3C1DA05-2805-442B-8588-7D38209CA416}" type="slidenum">
              <a:rPr lang="zh-MO" altLang="en-US" smtClean="0"/>
              <a:t>2</a:t>
            </a:fld>
            <a:endParaRPr lang="zh-MO" altLang="en-US"/>
          </a:p>
        </p:txBody>
      </p:sp>
    </p:spTree>
    <p:extLst>
      <p:ext uri="{BB962C8B-B14F-4D97-AF65-F5344CB8AC3E}">
        <p14:creationId xmlns:p14="http://schemas.microsoft.com/office/powerpoint/2010/main" val="1808839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232E0D6-D661-CBA6-7157-7507E0063A5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  <a:endParaRPr lang="zh-MO" altLang="en-US"/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A02EF3B4-CE93-3D98-CB65-BFB28144DDA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  <a:endParaRPr lang="zh-MO" altLang="en-US"/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0AC03A3F-BE5C-B38B-823B-3C28280AF2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36BBF4-FD95-47F2-9BB1-4C61682E180B}" type="datetimeFigureOut">
              <a:rPr lang="zh-MO" altLang="en-US" smtClean="0"/>
              <a:t>22/5/2026</a:t>
            </a:fld>
            <a:endParaRPr lang="zh-MO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C91649CA-6B9B-B2D1-9EB1-24C16662B7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MO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0FDF62ED-71D4-E10A-CEC0-D8A55D7BA0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BB3D45-6A09-41F1-AF0E-6C4E84532D20}" type="slidenum">
              <a:rPr lang="zh-MO" altLang="en-US" smtClean="0"/>
              <a:t>‹#›</a:t>
            </a:fld>
            <a:endParaRPr lang="zh-MO" altLang="en-US"/>
          </a:p>
        </p:txBody>
      </p:sp>
    </p:spTree>
    <p:extLst>
      <p:ext uri="{BB962C8B-B14F-4D97-AF65-F5344CB8AC3E}">
        <p14:creationId xmlns:p14="http://schemas.microsoft.com/office/powerpoint/2010/main" val="33807621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8DB9D07-2B37-BA65-9102-92CFB6B030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zh-MO" altLang="en-US"/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515E3360-929B-FDB4-5248-C8FA0AD1D71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MO" altLang="en-US"/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56AF3E6E-99E6-1914-3DF1-66C00DEA9F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36BBF4-FD95-47F2-9BB1-4C61682E180B}" type="datetimeFigureOut">
              <a:rPr lang="zh-MO" altLang="en-US" smtClean="0"/>
              <a:t>22/5/2026</a:t>
            </a:fld>
            <a:endParaRPr lang="zh-MO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A439C291-9A68-49E2-952E-FC1F9D9733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MO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691C8FD7-F09C-70BA-08E3-4C728880EE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BB3D45-6A09-41F1-AF0E-6C4E84532D20}" type="slidenum">
              <a:rPr lang="zh-MO" altLang="en-US" smtClean="0"/>
              <a:t>‹#›</a:t>
            </a:fld>
            <a:endParaRPr lang="zh-MO" altLang="en-US"/>
          </a:p>
        </p:txBody>
      </p:sp>
    </p:spTree>
    <p:extLst>
      <p:ext uri="{BB962C8B-B14F-4D97-AF65-F5344CB8AC3E}">
        <p14:creationId xmlns:p14="http://schemas.microsoft.com/office/powerpoint/2010/main" val="25286181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FE1554CC-E332-039B-CBD4-9EB943DAED2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  <a:endParaRPr lang="zh-MO" altLang="en-US"/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D0A520B6-BEE8-82D4-51CB-B6113653C7E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MO" altLang="en-US"/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0DE834E1-3BFE-978F-B496-C6134060EE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36BBF4-FD95-47F2-9BB1-4C61682E180B}" type="datetimeFigureOut">
              <a:rPr lang="zh-MO" altLang="en-US" smtClean="0"/>
              <a:t>22/5/2026</a:t>
            </a:fld>
            <a:endParaRPr lang="zh-MO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A99B9EFB-051F-DCAA-43E6-7980F0CF64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MO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74948EE4-7E8E-2F9D-E35E-E744F6B427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BB3D45-6A09-41F1-AF0E-6C4E84532D20}" type="slidenum">
              <a:rPr lang="zh-MO" altLang="en-US" smtClean="0"/>
              <a:t>‹#›</a:t>
            </a:fld>
            <a:endParaRPr lang="zh-MO" altLang="en-US"/>
          </a:p>
        </p:txBody>
      </p:sp>
    </p:spTree>
    <p:extLst>
      <p:ext uri="{BB962C8B-B14F-4D97-AF65-F5344CB8AC3E}">
        <p14:creationId xmlns:p14="http://schemas.microsoft.com/office/powerpoint/2010/main" val="21007228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6F354809-2AD3-87BC-AA6F-DF36AF75C6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zh-MO" altLang="en-US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3594AEA4-6897-F18A-9C7F-A372C11F49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MO" altLang="en-US"/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877B6BEC-6A87-CCB8-EBE9-12F4601094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36BBF4-FD95-47F2-9BB1-4C61682E180B}" type="datetimeFigureOut">
              <a:rPr lang="zh-MO" altLang="en-US" smtClean="0"/>
              <a:t>22/5/2026</a:t>
            </a:fld>
            <a:endParaRPr lang="zh-MO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F51DE0C6-5545-F37C-1AE4-8F71ADA0F0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MO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A7CDDB98-6837-5383-23DB-C02B588B47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BB3D45-6A09-41F1-AF0E-6C4E84532D20}" type="slidenum">
              <a:rPr lang="zh-MO" altLang="en-US" smtClean="0"/>
              <a:t>‹#›</a:t>
            </a:fld>
            <a:endParaRPr lang="zh-MO" altLang="en-US"/>
          </a:p>
        </p:txBody>
      </p:sp>
    </p:spTree>
    <p:extLst>
      <p:ext uri="{BB962C8B-B14F-4D97-AF65-F5344CB8AC3E}">
        <p14:creationId xmlns:p14="http://schemas.microsoft.com/office/powerpoint/2010/main" val="21416937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CC9ED16C-3B0B-F0E5-B99E-B5D7AB01C0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  <a:endParaRPr lang="zh-MO" altLang="en-US"/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14B6757F-AB9E-23A9-2D36-BCC7B7B504C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FB5EA97A-AC0E-B376-2301-F56B8AB20B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36BBF4-FD95-47F2-9BB1-4C61682E180B}" type="datetimeFigureOut">
              <a:rPr lang="zh-MO" altLang="en-US" smtClean="0"/>
              <a:t>22/5/2026</a:t>
            </a:fld>
            <a:endParaRPr lang="zh-MO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B8EEAFAC-A514-CF04-2D1E-A51DA7291E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MO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C20B95F1-DA52-3627-9C64-52C89B75D0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BB3D45-6A09-41F1-AF0E-6C4E84532D20}" type="slidenum">
              <a:rPr lang="zh-MO" altLang="en-US" smtClean="0"/>
              <a:t>‹#›</a:t>
            </a:fld>
            <a:endParaRPr lang="zh-MO" altLang="en-US"/>
          </a:p>
        </p:txBody>
      </p:sp>
    </p:spTree>
    <p:extLst>
      <p:ext uri="{BB962C8B-B14F-4D97-AF65-F5344CB8AC3E}">
        <p14:creationId xmlns:p14="http://schemas.microsoft.com/office/powerpoint/2010/main" val="14157937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9CEB5165-CD58-87FB-C4D6-92D7C3CCF0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zh-MO" altLang="en-US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51632E16-D1FC-734B-3CEE-49DBDBB97D4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MO" altLang="en-US"/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0770C558-D8C8-0E0C-C6E4-BAA555592B3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MO" altLang="en-US"/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0D5D888A-BFE1-CF31-F902-870E122C1C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36BBF4-FD95-47F2-9BB1-4C61682E180B}" type="datetimeFigureOut">
              <a:rPr lang="zh-MO" altLang="en-US" smtClean="0"/>
              <a:t>22/5/2026</a:t>
            </a:fld>
            <a:endParaRPr lang="zh-MO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CB3302A2-061A-E9AD-5482-B69A0F12A8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MO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E928BEC4-23A7-7430-C2A7-D0F7ACC80C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BB3D45-6A09-41F1-AF0E-6C4E84532D20}" type="slidenum">
              <a:rPr lang="zh-MO" altLang="en-US" smtClean="0"/>
              <a:t>‹#›</a:t>
            </a:fld>
            <a:endParaRPr lang="zh-MO" altLang="en-US"/>
          </a:p>
        </p:txBody>
      </p:sp>
    </p:spTree>
    <p:extLst>
      <p:ext uri="{BB962C8B-B14F-4D97-AF65-F5344CB8AC3E}">
        <p14:creationId xmlns:p14="http://schemas.microsoft.com/office/powerpoint/2010/main" val="13348554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ACF9EA56-5AB6-D788-8BF9-940ED7C6F3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zh-MO" altLang="en-US"/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0B5B64C2-299F-EE7A-FDBA-BBA639C0FB7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133E674D-CAE2-0A8B-C47D-5E8D60784F8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MO" altLang="en-US"/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2989DC05-B228-35EA-61A1-E7241A572DF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A204DAE9-FC8A-016F-D0B6-F3C07578718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MO" altLang="en-US"/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B31A20BB-D5D0-2FB4-2F10-27ADE31D2B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36BBF4-FD95-47F2-9BB1-4C61682E180B}" type="datetimeFigureOut">
              <a:rPr lang="zh-MO" altLang="en-US" smtClean="0"/>
              <a:t>22/5/2026</a:t>
            </a:fld>
            <a:endParaRPr lang="zh-MO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96C775F0-7E09-F4ED-5189-5F896CF8D7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MO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FE39696B-63C3-A44C-B5AB-3B49BA21CE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BB3D45-6A09-41F1-AF0E-6C4E84532D20}" type="slidenum">
              <a:rPr lang="zh-MO" altLang="en-US" smtClean="0"/>
              <a:t>‹#›</a:t>
            </a:fld>
            <a:endParaRPr lang="zh-MO" altLang="en-US"/>
          </a:p>
        </p:txBody>
      </p:sp>
    </p:spTree>
    <p:extLst>
      <p:ext uri="{BB962C8B-B14F-4D97-AF65-F5344CB8AC3E}">
        <p14:creationId xmlns:p14="http://schemas.microsoft.com/office/powerpoint/2010/main" val="30923983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F83CA96E-A165-F189-8E9B-0B1BB170F9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zh-MO" altLang="en-US"/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3B7D9113-BB25-F95E-5607-F2F8C303CA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36BBF4-FD95-47F2-9BB1-4C61682E180B}" type="datetimeFigureOut">
              <a:rPr lang="zh-MO" altLang="en-US" smtClean="0"/>
              <a:t>22/5/2026</a:t>
            </a:fld>
            <a:endParaRPr lang="zh-MO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5B3C6D58-EC18-EDA3-E591-A434A4ECDB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MO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7ADE8100-6EB5-3330-A4B8-D131A114BC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BB3D45-6A09-41F1-AF0E-6C4E84532D20}" type="slidenum">
              <a:rPr lang="zh-MO" altLang="en-US" smtClean="0"/>
              <a:t>‹#›</a:t>
            </a:fld>
            <a:endParaRPr lang="zh-MO" altLang="en-US"/>
          </a:p>
        </p:txBody>
      </p:sp>
    </p:spTree>
    <p:extLst>
      <p:ext uri="{BB962C8B-B14F-4D97-AF65-F5344CB8AC3E}">
        <p14:creationId xmlns:p14="http://schemas.microsoft.com/office/powerpoint/2010/main" val="291695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9E0ECE75-633F-DC6F-69D0-C941AB4E69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36BBF4-FD95-47F2-9BB1-4C61682E180B}" type="datetimeFigureOut">
              <a:rPr lang="zh-MO" altLang="en-US" smtClean="0"/>
              <a:t>22/5/2026</a:t>
            </a:fld>
            <a:endParaRPr lang="zh-MO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1237525C-C287-1199-3926-F5312EE024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MO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A82E69DD-C027-8612-2F58-AC6F477E17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BB3D45-6A09-41F1-AF0E-6C4E84532D20}" type="slidenum">
              <a:rPr lang="zh-MO" altLang="en-US" smtClean="0"/>
              <a:t>‹#›</a:t>
            </a:fld>
            <a:endParaRPr lang="zh-MO" altLang="en-US"/>
          </a:p>
        </p:txBody>
      </p:sp>
    </p:spTree>
    <p:extLst>
      <p:ext uri="{BB962C8B-B14F-4D97-AF65-F5344CB8AC3E}">
        <p14:creationId xmlns:p14="http://schemas.microsoft.com/office/powerpoint/2010/main" val="14505225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9E30712-D2B9-D601-9F0F-34C8BE62D0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zh-MO" altLang="en-US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6F8F07BA-B617-BFD3-3395-A125FE6B32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MO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53B83413-5EDD-C67D-7022-340E24EAEC4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F9C3B117-C897-5ABB-F674-EB556C8C0D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36BBF4-FD95-47F2-9BB1-4C61682E180B}" type="datetimeFigureOut">
              <a:rPr lang="zh-MO" altLang="en-US" smtClean="0"/>
              <a:t>22/5/2026</a:t>
            </a:fld>
            <a:endParaRPr lang="zh-MO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6C3C2AC8-635A-2D61-7D52-3861B92A80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MO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B6FB8882-6D74-6E80-57DE-7FE8861D69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BB3D45-6A09-41F1-AF0E-6C4E84532D20}" type="slidenum">
              <a:rPr lang="zh-MO" altLang="en-US" smtClean="0"/>
              <a:t>‹#›</a:t>
            </a:fld>
            <a:endParaRPr lang="zh-MO" altLang="en-US"/>
          </a:p>
        </p:txBody>
      </p:sp>
    </p:spTree>
    <p:extLst>
      <p:ext uri="{BB962C8B-B14F-4D97-AF65-F5344CB8AC3E}">
        <p14:creationId xmlns:p14="http://schemas.microsoft.com/office/powerpoint/2010/main" val="22503311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071E55E5-3821-E99B-802B-8ADFD91F32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zh-MO" altLang="en-US"/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0999C0BD-C877-6C95-17AA-3A81494404C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MO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F8EBFAD7-586C-2A3A-2200-EE32BD83C23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814778A6-15B1-EE78-7257-B255F04DA8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36BBF4-FD95-47F2-9BB1-4C61682E180B}" type="datetimeFigureOut">
              <a:rPr lang="zh-MO" altLang="en-US" smtClean="0"/>
              <a:t>22/5/2026</a:t>
            </a:fld>
            <a:endParaRPr lang="zh-MO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60A1711A-B8E7-479D-C898-AC6F881634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MO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72F3A985-A6D0-0BDC-364A-438042535A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BB3D45-6A09-41F1-AF0E-6C4E84532D20}" type="slidenum">
              <a:rPr lang="zh-MO" altLang="en-US" smtClean="0"/>
              <a:t>‹#›</a:t>
            </a:fld>
            <a:endParaRPr lang="zh-MO" altLang="en-US"/>
          </a:p>
        </p:txBody>
      </p:sp>
    </p:spTree>
    <p:extLst>
      <p:ext uri="{BB962C8B-B14F-4D97-AF65-F5344CB8AC3E}">
        <p14:creationId xmlns:p14="http://schemas.microsoft.com/office/powerpoint/2010/main" val="6223672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05B6E410-AD73-E6B5-8445-0A7B027EB0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  <a:endParaRPr lang="zh-MO" altLang="en-US"/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E02E403A-A937-0D0F-6853-4FDD6467B17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MO" altLang="en-US"/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EE56141C-ED41-0852-3A89-9D435D8E2EA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236BBF4-FD95-47F2-9BB1-4C61682E180B}" type="datetimeFigureOut">
              <a:rPr lang="zh-MO" altLang="en-US" smtClean="0"/>
              <a:t>22/5/2026</a:t>
            </a:fld>
            <a:endParaRPr lang="zh-MO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6F682F83-EC96-89CF-0B3A-05FC68E7E6A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zh-MO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661385D1-68E2-01B4-BB12-1090CDCF329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CBB3D45-6A09-41F1-AF0E-6C4E84532D20}" type="slidenum">
              <a:rPr lang="zh-MO" altLang="en-US" smtClean="0"/>
              <a:t>‹#›</a:t>
            </a:fld>
            <a:endParaRPr lang="zh-MO" altLang="en-US"/>
          </a:p>
        </p:txBody>
      </p:sp>
    </p:spTree>
    <p:extLst>
      <p:ext uri="{BB962C8B-B14F-4D97-AF65-F5344CB8AC3E}">
        <p14:creationId xmlns:p14="http://schemas.microsoft.com/office/powerpoint/2010/main" val="23182528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M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F9F37B77-D293-BD8A-D696-0B6728DB00C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MO" altLang="en-US"/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2733953E-F5C4-73ED-5F41-935458512BD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MO" altLang="en-US"/>
          </a:p>
        </p:txBody>
      </p:sp>
    </p:spTree>
    <p:extLst>
      <p:ext uri="{BB962C8B-B14F-4D97-AF65-F5344CB8AC3E}">
        <p14:creationId xmlns:p14="http://schemas.microsoft.com/office/powerpoint/2010/main" val="29177682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A9C14DD-1412-0319-A6F4-169D1F38C60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標題 5">
            <a:extLst>
              <a:ext uri="{FF2B5EF4-FFF2-40B4-BE49-F238E27FC236}">
                <a16:creationId xmlns:a16="http://schemas.microsoft.com/office/drawing/2014/main" id="{1A6ECEC9-C1E2-36B4-E7CB-E5867BD482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8053" y="799020"/>
            <a:ext cx="7010398" cy="851265"/>
          </a:xfrm>
        </p:spPr>
        <p:txBody>
          <a:bodyPr>
            <a:normAutofit/>
          </a:bodyPr>
          <a:lstStyle/>
          <a:p>
            <a:r>
              <a:rPr lang="zh-TW" altLang="en-US" sz="2800" dirty="0">
                <a:latin typeface="+mn-ea"/>
                <a:ea typeface="+mn-ea"/>
              </a:rPr>
              <a:t>作品名稱：</a:t>
            </a:r>
            <a:r>
              <a:rPr lang="zh-TW" altLang="en-US" sz="2800" dirty="0">
                <a:solidFill>
                  <a:srgbClr val="FF0000"/>
                </a:solidFill>
                <a:latin typeface="+mn-ea"/>
                <a:ea typeface="+mn-ea"/>
              </a:rPr>
              <a:t>遊戲名稱</a:t>
            </a:r>
            <a:endParaRPr lang="zh-MO" altLang="en-US" sz="2800" dirty="0">
              <a:solidFill>
                <a:srgbClr val="FF0000"/>
              </a:solidFill>
              <a:latin typeface="+mn-ea"/>
              <a:ea typeface="+mn-ea"/>
            </a:endParaRPr>
          </a:p>
        </p:txBody>
      </p:sp>
      <p:graphicFrame>
        <p:nvGraphicFramePr>
          <p:cNvPr id="11" name="內容版面配置區 10">
            <a:extLst>
              <a:ext uri="{FF2B5EF4-FFF2-40B4-BE49-F238E27FC236}">
                <a16:creationId xmlns:a16="http://schemas.microsoft.com/office/drawing/2014/main" id="{3190AC54-0D8D-0DDE-1A1A-CE897BEABF9C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669637" y="1526099"/>
          <a:ext cx="5426363" cy="4840224"/>
        </p:xfrm>
        <a:graphic>
          <a:graphicData uri="http://schemas.openxmlformats.org/drawingml/2006/table">
            <a:tbl>
              <a:tblPr firstRow="1" bandRow="1">
                <a:tableStyleId>{ED083AE6-46FA-4A59-8FB0-9F97EB10719F}</a:tableStyleId>
              </a:tblPr>
              <a:tblGrid>
                <a:gridCol w="2479621">
                  <a:extLst>
                    <a:ext uri="{9D8B030D-6E8A-4147-A177-3AD203B41FA5}">
                      <a16:colId xmlns:a16="http://schemas.microsoft.com/office/drawing/2014/main" val="1069962583"/>
                    </a:ext>
                  </a:extLst>
                </a:gridCol>
                <a:gridCol w="2946742">
                  <a:extLst>
                    <a:ext uri="{9D8B030D-6E8A-4147-A177-3AD203B41FA5}">
                      <a16:colId xmlns:a16="http://schemas.microsoft.com/office/drawing/2014/main" val="3991743982"/>
                    </a:ext>
                  </a:extLst>
                </a:gridCol>
              </a:tblGrid>
              <a:tr h="525018">
                <a:tc>
                  <a:txBody>
                    <a:bodyPr/>
                    <a:lstStyle/>
                    <a:p>
                      <a:r>
                        <a:rPr lang="zh-TW" altLang="en-US" b="0" dirty="0">
                          <a:latin typeface="+mn-ea"/>
                          <a:ea typeface="+mn-ea"/>
                        </a:rPr>
                        <a:t>遊戲素養引導師</a:t>
                      </a:r>
                      <a:endParaRPr lang="zh-MO" altLang="en-US" b="0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b="0" dirty="0">
                          <a:solidFill>
                            <a:srgbClr val="FF0000"/>
                          </a:solidFill>
                          <a:latin typeface="+mn-ea"/>
                          <a:ea typeface="+mn-ea"/>
                        </a:rPr>
                        <a:t>姓名</a:t>
                      </a:r>
                      <a:br>
                        <a:rPr lang="en-US" altLang="zh-TW" b="0" dirty="0">
                          <a:solidFill>
                            <a:srgbClr val="FF0000"/>
                          </a:solidFill>
                          <a:latin typeface="+mn-ea"/>
                          <a:ea typeface="+mn-ea"/>
                        </a:rPr>
                      </a:br>
                      <a:r>
                        <a:rPr lang="zh-TW" altLang="en-US" b="0" dirty="0">
                          <a:solidFill>
                            <a:srgbClr val="FF0000"/>
                          </a:solidFill>
                          <a:latin typeface="+mn-ea"/>
                          <a:ea typeface="+mn-ea"/>
                        </a:rPr>
                        <a:t>證書編號</a:t>
                      </a:r>
                      <a:endParaRPr lang="zh-MO" altLang="en-US" b="0" dirty="0">
                        <a:solidFill>
                          <a:srgbClr val="FF0000"/>
                        </a:solidFill>
                        <a:latin typeface="+mn-ea"/>
                        <a:ea typeface="+mn-ea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83004258"/>
                  </a:ext>
                </a:extLst>
              </a:tr>
              <a:tr h="525018">
                <a:tc>
                  <a:txBody>
                    <a:bodyPr/>
                    <a:lstStyle/>
                    <a:p>
                      <a:r>
                        <a:rPr lang="zh-TW" altLang="en-US" b="0" dirty="0">
                          <a:latin typeface="+mn-ea"/>
                          <a:ea typeface="+mn-ea"/>
                        </a:rPr>
                        <a:t>隊伍成員</a:t>
                      </a:r>
                      <a:endParaRPr lang="zh-MO" altLang="en-US" b="0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b="0" dirty="0">
                          <a:latin typeface="+mn-ea"/>
                          <a:ea typeface="+mn-ea"/>
                        </a:rPr>
                        <a:t>職業</a:t>
                      </a:r>
                      <a:endParaRPr lang="zh-MO" altLang="en-US" b="0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38392424"/>
                  </a:ext>
                </a:extLst>
              </a:tr>
              <a:tr h="525018">
                <a:tc>
                  <a:txBody>
                    <a:bodyPr/>
                    <a:lstStyle/>
                    <a:p>
                      <a:pPr algn="l"/>
                      <a:r>
                        <a:rPr kumimoji="0" lang="zh-TW" altLang="en-US" sz="1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新細明體" panose="02020500000000000000" pitchFamily="18" charset="-120"/>
                          <a:ea typeface="新細明體" panose="02020500000000000000" pitchFamily="18" charset="-120"/>
                          <a:cs typeface="+mn-cs"/>
                        </a:rPr>
                        <a:t>姓名</a:t>
                      </a:r>
                      <a:endParaRPr lang="zh-MO" altLang="en-US" b="0" dirty="0">
                        <a:solidFill>
                          <a:srgbClr val="FF0000"/>
                        </a:solidFill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b="0" dirty="0">
                          <a:latin typeface="+mn-ea"/>
                          <a:ea typeface="+mn-ea"/>
                        </a:rPr>
                        <a:t>製作人</a:t>
                      </a:r>
                      <a:endParaRPr lang="zh-MO" altLang="en-US" b="0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60587540"/>
                  </a:ext>
                </a:extLst>
              </a:tr>
              <a:tr h="525018">
                <a:tc>
                  <a:txBody>
                    <a:bodyPr/>
                    <a:lstStyle/>
                    <a:p>
                      <a:pPr algn="l"/>
                      <a:r>
                        <a:rPr kumimoji="0" lang="zh-TW" altLang="en-US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新細明體" panose="02020500000000000000" pitchFamily="18" charset="-120"/>
                          <a:ea typeface="新細明體" panose="02020500000000000000" pitchFamily="18" charset="-120"/>
                          <a:cs typeface="+mn-cs"/>
                        </a:rPr>
                        <a:t>姓名</a:t>
                      </a:r>
                      <a:endParaRPr lang="zh-MO" altLang="en-US" b="0" dirty="0">
                        <a:solidFill>
                          <a:srgbClr val="FF0000"/>
                        </a:solidFill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b="0" dirty="0">
                          <a:latin typeface="+mn-ea"/>
                          <a:ea typeface="+mn-ea"/>
                        </a:rPr>
                        <a:t>主策劃</a:t>
                      </a:r>
                      <a:endParaRPr lang="en-US" altLang="zh-TW" b="0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38359568"/>
                  </a:ext>
                </a:extLst>
              </a:tr>
              <a:tr h="525018">
                <a:tc>
                  <a:txBody>
                    <a:bodyPr/>
                    <a:lstStyle/>
                    <a:p>
                      <a:pPr algn="l"/>
                      <a:r>
                        <a:rPr kumimoji="0" lang="zh-TW" altLang="en-US" sz="1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新細明體" panose="02020500000000000000" pitchFamily="18" charset="-120"/>
                          <a:ea typeface="新細明體" panose="02020500000000000000" pitchFamily="18" charset="-120"/>
                          <a:cs typeface="+mn-cs"/>
                        </a:rPr>
                        <a:t>姓名</a:t>
                      </a:r>
                      <a:endParaRPr lang="zh-MO" altLang="en-US" b="0" dirty="0">
                        <a:solidFill>
                          <a:srgbClr val="FF0000"/>
                        </a:solidFill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b="0" dirty="0">
                          <a:latin typeface="+mn-ea"/>
                          <a:ea typeface="+mn-ea"/>
                        </a:rPr>
                        <a:t>策劃</a:t>
                      </a:r>
                      <a:endParaRPr lang="zh-MO" altLang="en-US" b="0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84549132"/>
                  </a:ext>
                </a:extLst>
              </a:tr>
              <a:tr h="525018">
                <a:tc>
                  <a:txBody>
                    <a:bodyPr/>
                    <a:lstStyle/>
                    <a:p>
                      <a:pPr algn="l"/>
                      <a:r>
                        <a:rPr kumimoji="0" lang="zh-TW" altLang="en-US" sz="1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新細明體" panose="02020500000000000000" pitchFamily="18" charset="-120"/>
                          <a:ea typeface="新細明體" panose="02020500000000000000" pitchFamily="18" charset="-120"/>
                          <a:cs typeface="+mn-cs"/>
                        </a:rPr>
                        <a:t>姓名</a:t>
                      </a:r>
                      <a:endParaRPr lang="zh-MO" altLang="en-US" b="0" dirty="0">
                        <a:solidFill>
                          <a:srgbClr val="FF0000"/>
                        </a:solidFill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b="0" dirty="0">
                          <a:latin typeface="+mn-ea"/>
                          <a:ea typeface="+mn-ea"/>
                        </a:rPr>
                        <a:t>策劃</a:t>
                      </a:r>
                      <a:endParaRPr lang="zh-MO" altLang="en-US" b="0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69128718"/>
                  </a:ext>
                </a:extLst>
              </a:tr>
              <a:tr h="525018">
                <a:tc>
                  <a:txBody>
                    <a:bodyPr/>
                    <a:lstStyle/>
                    <a:p>
                      <a:pPr algn="l"/>
                      <a:r>
                        <a:rPr kumimoji="0" lang="zh-TW" altLang="en-US" sz="1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新細明體" panose="02020500000000000000" pitchFamily="18" charset="-120"/>
                          <a:ea typeface="新細明體" panose="02020500000000000000" pitchFamily="18" charset="-120"/>
                          <a:cs typeface="+mn-cs"/>
                        </a:rPr>
                        <a:t>姓名</a:t>
                      </a:r>
                      <a:endParaRPr lang="zh-MO" altLang="en-US" b="0" dirty="0">
                        <a:solidFill>
                          <a:srgbClr val="FF0000"/>
                        </a:solidFill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b="0" dirty="0">
                          <a:latin typeface="+mn-ea"/>
                          <a:ea typeface="+mn-ea"/>
                        </a:rPr>
                        <a:t>主美術</a:t>
                      </a:r>
                      <a:endParaRPr lang="zh-MO" altLang="en-US" b="0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08981251"/>
                  </a:ext>
                </a:extLst>
              </a:tr>
              <a:tr h="525018">
                <a:tc>
                  <a:txBody>
                    <a:bodyPr/>
                    <a:lstStyle/>
                    <a:p>
                      <a:pPr algn="l"/>
                      <a:r>
                        <a:rPr kumimoji="0" lang="zh-TW" altLang="en-US" sz="1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新細明體" panose="02020500000000000000" pitchFamily="18" charset="-120"/>
                          <a:ea typeface="新細明體" panose="02020500000000000000" pitchFamily="18" charset="-120"/>
                          <a:cs typeface="+mn-cs"/>
                        </a:rPr>
                        <a:t>姓名</a:t>
                      </a:r>
                      <a:endParaRPr lang="zh-MO" altLang="en-US" b="0" dirty="0">
                        <a:solidFill>
                          <a:srgbClr val="FF0000"/>
                        </a:solidFill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b="0" dirty="0">
                          <a:latin typeface="+mn-ea"/>
                          <a:ea typeface="+mn-ea"/>
                        </a:rPr>
                        <a:t>美術</a:t>
                      </a:r>
                      <a:endParaRPr lang="zh-MO" altLang="en-US" b="0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61760724"/>
                  </a:ext>
                </a:extLst>
              </a:tr>
              <a:tr h="525018">
                <a:tc>
                  <a:txBody>
                    <a:bodyPr/>
                    <a:lstStyle/>
                    <a:p>
                      <a:pPr algn="l"/>
                      <a:r>
                        <a:rPr kumimoji="0" lang="zh-TW" altLang="en-US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新細明體" panose="02020500000000000000" pitchFamily="18" charset="-120"/>
                          <a:ea typeface="新細明體" panose="02020500000000000000" pitchFamily="18" charset="-120"/>
                          <a:cs typeface="+mn-cs"/>
                        </a:rPr>
                        <a:t>姓名</a:t>
                      </a:r>
                      <a:endParaRPr lang="zh-MO" altLang="en-US" b="0" dirty="0">
                        <a:solidFill>
                          <a:srgbClr val="FF0000"/>
                        </a:solidFill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b="0" dirty="0">
                          <a:latin typeface="+mn-ea"/>
                          <a:ea typeface="+mn-ea"/>
                        </a:rPr>
                        <a:t>美術</a:t>
                      </a:r>
                      <a:endParaRPr lang="zh-MO" altLang="en-US" b="0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66415839"/>
                  </a:ext>
                </a:extLst>
              </a:tr>
            </a:tbl>
          </a:graphicData>
        </a:graphic>
      </p:graphicFrame>
      <p:sp>
        <p:nvSpPr>
          <p:cNvPr id="13" name="文字方塊 12">
            <a:extLst>
              <a:ext uri="{FF2B5EF4-FFF2-40B4-BE49-F238E27FC236}">
                <a16:creationId xmlns:a16="http://schemas.microsoft.com/office/drawing/2014/main" id="{6C7426FF-4C12-D699-ED17-90B558F904BF}"/>
              </a:ext>
            </a:extLst>
          </p:cNvPr>
          <p:cNvSpPr txBox="1"/>
          <p:nvPr/>
        </p:nvSpPr>
        <p:spPr>
          <a:xfrm>
            <a:off x="598052" y="255329"/>
            <a:ext cx="8935691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TW" altLang="en-US" sz="2400" dirty="0">
                <a:latin typeface="+mn-ea"/>
                <a:ea typeface="+mn-ea"/>
              </a:rPr>
              <a:t>隊伍編號</a:t>
            </a:r>
            <a:r>
              <a:rPr lang="zh-TW" altLang="en-US" sz="2400" dirty="0">
                <a:latin typeface="+mn-ea"/>
              </a:rPr>
              <a:t>：</a:t>
            </a:r>
            <a:r>
              <a:rPr lang="en-US" altLang="zh-TW" sz="2400" dirty="0">
                <a:latin typeface="+mn-ea"/>
                <a:ea typeface="+mn-ea"/>
              </a:rPr>
              <a:t>XXXXXXXX</a:t>
            </a:r>
            <a:endParaRPr lang="zh-MO" altLang="en-US" sz="2400" dirty="0">
              <a:solidFill>
                <a:srgbClr val="FF0000"/>
              </a:solidFill>
            </a:endParaRPr>
          </a:p>
        </p:txBody>
      </p:sp>
      <p:sp>
        <p:nvSpPr>
          <p:cNvPr id="14" name="文字方塊 13">
            <a:extLst>
              <a:ext uri="{FF2B5EF4-FFF2-40B4-BE49-F238E27FC236}">
                <a16:creationId xmlns:a16="http://schemas.microsoft.com/office/drawing/2014/main" id="{AA0AC1F5-771A-1D36-EFF8-86E219907103}"/>
              </a:ext>
            </a:extLst>
          </p:cNvPr>
          <p:cNvSpPr txBox="1"/>
          <p:nvPr/>
        </p:nvSpPr>
        <p:spPr>
          <a:xfrm>
            <a:off x="6964738" y="1418621"/>
            <a:ext cx="3416320" cy="26155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TW" altLang="en-US" sz="2800" dirty="0"/>
              <a:t>作品所涉及的標目：</a:t>
            </a:r>
            <a:endParaRPr lang="en-US" altLang="zh-TW" sz="2800" dirty="0"/>
          </a:p>
          <a:p>
            <a:pPr>
              <a:lnSpc>
                <a:spcPct val="150000"/>
              </a:lnSpc>
            </a:pPr>
            <a:r>
              <a:rPr lang="en-US" altLang="zh-TW" sz="2800" dirty="0"/>
              <a:t>SDG </a:t>
            </a:r>
            <a:r>
              <a:rPr lang="en-US" altLang="zh-TW" sz="2800" dirty="0">
                <a:solidFill>
                  <a:srgbClr val="FF0000"/>
                </a:solidFill>
              </a:rPr>
              <a:t>13</a:t>
            </a:r>
          </a:p>
          <a:p>
            <a:pPr>
              <a:lnSpc>
                <a:spcPct val="150000"/>
              </a:lnSpc>
            </a:pPr>
            <a:r>
              <a:rPr lang="en-US" altLang="zh-TW" sz="2800" dirty="0"/>
              <a:t>SDG </a:t>
            </a:r>
            <a:r>
              <a:rPr lang="en-US" altLang="zh-TW" sz="2800" dirty="0">
                <a:solidFill>
                  <a:srgbClr val="FF0000"/>
                </a:solidFill>
              </a:rPr>
              <a:t>14</a:t>
            </a:r>
          </a:p>
          <a:p>
            <a:pPr>
              <a:lnSpc>
                <a:spcPct val="150000"/>
              </a:lnSpc>
            </a:pPr>
            <a:r>
              <a:rPr lang="en-US" altLang="zh-TW" sz="2800" dirty="0"/>
              <a:t>SDG </a:t>
            </a:r>
            <a:r>
              <a:rPr lang="en-US" altLang="zh-TW" sz="2800" dirty="0">
                <a:solidFill>
                  <a:srgbClr val="FF0000"/>
                </a:solidFill>
              </a:rPr>
              <a:t>15</a:t>
            </a:r>
            <a:endParaRPr lang="zh-MO" altLang="en-US" sz="2800" dirty="0">
              <a:solidFill>
                <a:srgbClr val="FF0000"/>
              </a:solidFill>
            </a:endParaRPr>
          </a:p>
        </p:txBody>
      </p:sp>
      <p:sp>
        <p:nvSpPr>
          <p:cNvPr id="16" name="文字方塊 15">
            <a:extLst>
              <a:ext uri="{FF2B5EF4-FFF2-40B4-BE49-F238E27FC236}">
                <a16:creationId xmlns:a16="http://schemas.microsoft.com/office/drawing/2014/main" id="{D34EB9E3-71C4-97EC-C985-91189E6BEAF0}"/>
              </a:ext>
            </a:extLst>
          </p:cNvPr>
          <p:cNvSpPr txBox="1"/>
          <p:nvPr/>
        </p:nvSpPr>
        <p:spPr>
          <a:xfrm>
            <a:off x="4130443" y="6418005"/>
            <a:ext cx="34323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dirty="0">
                <a:solidFill>
                  <a:srgbClr val="FF0000"/>
                </a:solidFill>
              </a:rPr>
              <a:t>此頁不計算在</a:t>
            </a:r>
            <a:r>
              <a:rPr lang="en-US" altLang="zh-TW" dirty="0">
                <a:solidFill>
                  <a:srgbClr val="FF0000"/>
                </a:solidFill>
              </a:rPr>
              <a:t>20</a:t>
            </a:r>
            <a:r>
              <a:rPr lang="zh-TW" altLang="en-US" dirty="0">
                <a:solidFill>
                  <a:srgbClr val="FF0000"/>
                </a:solidFill>
              </a:rPr>
              <a:t>頁作案內容之內</a:t>
            </a:r>
            <a:endParaRPr lang="zh-MO" alt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501184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D848AFD8-C444-F236-B760-A92BB8C248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作品名稱</a:t>
            </a:r>
            <a:endParaRPr lang="zh-MO" altLang="en-US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4D92B1C7-8298-9566-12C4-A6A7A6DB82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/>
              <a:t>遊戲的靈感來源</a:t>
            </a:r>
            <a:endParaRPr lang="en-US" altLang="zh-TW" dirty="0"/>
          </a:p>
          <a:p>
            <a:r>
              <a:rPr lang="zh-TW" altLang="en-US" dirty="0"/>
              <a:t>游戲的具體玩法</a:t>
            </a:r>
            <a:endParaRPr lang="en-US" altLang="zh-TW" dirty="0"/>
          </a:p>
          <a:p>
            <a:r>
              <a:rPr lang="zh-TW" altLang="en-US" dirty="0"/>
              <a:t>遊戲適合哪些年齡？多少人玩</a:t>
            </a:r>
            <a:r>
              <a:rPr lang="en-US" altLang="zh-TW" dirty="0"/>
              <a:t>?</a:t>
            </a:r>
          </a:p>
          <a:p>
            <a:r>
              <a:rPr lang="zh-TW" altLang="en-US" dirty="0"/>
              <a:t>遊戲的亮點或者好玩的地方是什麼？</a:t>
            </a:r>
            <a:endParaRPr lang="zh-MO" altLang="en-US" dirty="0"/>
          </a:p>
        </p:txBody>
      </p:sp>
    </p:spTree>
    <p:extLst>
      <p:ext uri="{BB962C8B-B14F-4D97-AF65-F5344CB8AC3E}">
        <p14:creationId xmlns:p14="http://schemas.microsoft.com/office/powerpoint/2010/main" val="21469058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E180D0DB-5DE0-FE10-F17E-69059B1E12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學習目的</a:t>
            </a:r>
            <a:r>
              <a:rPr lang="en-US" altLang="zh-TW" dirty="0"/>
              <a:t>+</a:t>
            </a:r>
            <a:r>
              <a:rPr lang="zh-TW" altLang="en-US" dirty="0"/>
              <a:t>遊戲背景</a:t>
            </a:r>
            <a:r>
              <a:rPr lang="en-US" altLang="zh-TW" dirty="0"/>
              <a:t>+</a:t>
            </a:r>
            <a:r>
              <a:rPr lang="zh-TW" altLang="en-US" dirty="0"/>
              <a:t>核心概念</a:t>
            </a:r>
            <a:endParaRPr lang="zh-MO" altLang="en-US" dirty="0"/>
          </a:p>
        </p:txBody>
      </p:sp>
      <p:sp>
        <p:nvSpPr>
          <p:cNvPr id="8" name="文字版面配置區 7">
            <a:extLst>
              <a:ext uri="{FF2B5EF4-FFF2-40B4-BE49-F238E27FC236}">
                <a16:creationId xmlns:a16="http://schemas.microsoft.com/office/drawing/2014/main" id="{DD7A79B6-9C91-F333-0C8F-8263C3B092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TW" altLang="en-US" b="1" dirty="0"/>
              <a:t>學習目的</a:t>
            </a:r>
            <a:br>
              <a:rPr lang="en-US" altLang="zh-TW" dirty="0"/>
            </a:br>
            <a:r>
              <a:rPr lang="zh-TW" altLang="en-US" sz="2400" dirty="0"/>
              <a:t>能透過遊戲的哪個部分學習到關於持續發展目標的哪些知識？</a:t>
            </a:r>
            <a:endParaRPr lang="en-US" altLang="zh-TW" sz="2400" dirty="0"/>
          </a:p>
          <a:p>
            <a:endParaRPr lang="zh-TW" altLang="en-US" dirty="0"/>
          </a:p>
          <a:p>
            <a:r>
              <a:rPr lang="zh-TW" altLang="en-US" b="1" dirty="0"/>
              <a:t>遊戲背景</a:t>
            </a:r>
            <a:br>
              <a:rPr lang="en-US" altLang="zh-TW" dirty="0"/>
            </a:br>
            <a:r>
              <a:rPr lang="zh-TW" altLang="en-US" sz="2400" dirty="0"/>
              <a:t>遊戲的故事，遊戲的起因，故事朝著甚麼方向發展下去，玩家的目標或成就是甚麼？</a:t>
            </a:r>
            <a:endParaRPr lang="en-US" altLang="zh-TW" sz="2400" dirty="0"/>
          </a:p>
          <a:p>
            <a:endParaRPr lang="en-US" altLang="zh-TW" dirty="0"/>
          </a:p>
          <a:p>
            <a:r>
              <a:rPr lang="zh-TW" altLang="en-US" b="1" dirty="0"/>
              <a:t>核心概念</a:t>
            </a:r>
            <a:br>
              <a:rPr lang="en-US" altLang="zh-TW" dirty="0"/>
            </a:br>
            <a:r>
              <a:rPr lang="zh-TW" altLang="en-US" sz="2400" dirty="0"/>
              <a:t>遊戲設計的原型及想法。</a:t>
            </a:r>
            <a:endParaRPr lang="zh-MO" altLang="en-US" sz="2400" dirty="0"/>
          </a:p>
          <a:p>
            <a:endParaRPr lang="en-US" altLang="zh-TW" dirty="0"/>
          </a:p>
          <a:p>
            <a:endParaRPr lang="en-US" altLang="zh-TW" dirty="0"/>
          </a:p>
          <a:p>
            <a:endParaRPr lang="zh-MO" altLang="en-US" dirty="0"/>
          </a:p>
        </p:txBody>
      </p:sp>
      <p:sp>
        <p:nvSpPr>
          <p:cNvPr id="6" name="文字方塊 5">
            <a:extLst>
              <a:ext uri="{FF2B5EF4-FFF2-40B4-BE49-F238E27FC236}">
                <a16:creationId xmlns:a16="http://schemas.microsoft.com/office/drawing/2014/main" id="{A0AC3D25-CEE8-942B-4A42-0381CFB04728}"/>
              </a:ext>
            </a:extLst>
          </p:cNvPr>
          <p:cNvSpPr txBox="1"/>
          <p:nvPr/>
        </p:nvSpPr>
        <p:spPr>
          <a:xfrm>
            <a:off x="9591472" y="671407"/>
            <a:ext cx="2600528" cy="1292662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zh-TW" altLang="en-US" sz="2000" dirty="0">
                <a:latin typeface="新細明體" panose="02020500000000000000" pitchFamily="18" charset="-120"/>
                <a:ea typeface="新細明體" panose="02020500000000000000" pitchFamily="18" charset="-120"/>
              </a:rPr>
              <a:t>評分重點：</a:t>
            </a:r>
            <a:endParaRPr lang="en-US" altLang="zh-TW" sz="2000" dirty="0">
              <a:latin typeface="新細明體" panose="02020500000000000000" pitchFamily="18" charset="-120"/>
              <a:ea typeface="新細明體" panose="02020500000000000000" pitchFamily="18" charset="-120"/>
            </a:endParaRPr>
          </a:p>
          <a:p>
            <a:r>
              <a:rPr lang="zh-TW" altLang="zh-MO" sz="2000" dirty="0">
                <a:latin typeface="新細明體" panose="02020500000000000000" pitchFamily="18" charset="-120"/>
                <a:ea typeface="新細明體" panose="02020500000000000000" pitchFamily="18" charset="-120"/>
              </a:rPr>
              <a:t>遊戲創意與原創性</a:t>
            </a:r>
            <a:endParaRPr lang="en-US" altLang="zh-TW" sz="2000" dirty="0">
              <a:latin typeface="新細明體" panose="02020500000000000000" pitchFamily="18" charset="-120"/>
              <a:ea typeface="新細明體" panose="02020500000000000000" pitchFamily="18" charset="-120"/>
            </a:endParaRPr>
          </a:p>
          <a:p>
            <a:r>
              <a:rPr lang="zh-TW" altLang="zh-MO" dirty="0">
                <a:latin typeface="新細明體" panose="02020500000000000000" pitchFamily="18" charset="-120"/>
                <a:ea typeface="新細明體" panose="02020500000000000000" pitchFamily="18" charset="-120"/>
              </a:rPr>
              <a:t>主題表達與價值觀植入</a:t>
            </a:r>
            <a:endParaRPr lang="en-US" altLang="zh-TW" dirty="0">
              <a:latin typeface="新細明體" panose="02020500000000000000" pitchFamily="18" charset="-120"/>
              <a:ea typeface="新細明體" panose="02020500000000000000" pitchFamily="18" charset="-120"/>
            </a:endParaRPr>
          </a:p>
          <a:p>
            <a:r>
              <a:rPr lang="en-US" altLang="zh-TW" sz="2000" dirty="0">
                <a:latin typeface="新細明體" panose="02020500000000000000" pitchFamily="18" charset="-120"/>
                <a:ea typeface="新細明體" panose="02020500000000000000" pitchFamily="18" charset="-120"/>
              </a:rPr>
              <a:t>AI</a:t>
            </a:r>
            <a:r>
              <a:rPr lang="zh-TW" altLang="en-US" sz="2000" dirty="0">
                <a:latin typeface="新細明體" panose="02020500000000000000" pitchFamily="18" charset="-120"/>
                <a:ea typeface="新細明體" panose="02020500000000000000" pitchFamily="18" charset="-120"/>
              </a:rPr>
              <a:t>功能應用</a:t>
            </a:r>
            <a:endParaRPr lang="zh-MO" altLang="en-US" sz="2000" dirty="0">
              <a:latin typeface="新細明體" panose="02020500000000000000" pitchFamily="18" charset="-120"/>
              <a:ea typeface="新細明體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5891235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DC4A45D7-F33B-56E9-9C32-7DB006BC7C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遊戲場景</a:t>
            </a:r>
            <a:r>
              <a:rPr lang="en-US" altLang="zh-TW" dirty="0"/>
              <a:t>/</a:t>
            </a:r>
            <a:r>
              <a:rPr lang="zh-TW" altLang="en-US" dirty="0"/>
              <a:t>版圖設計</a:t>
            </a:r>
            <a:endParaRPr lang="zh-MO" altLang="en-US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1A243C77-4BA7-181A-876F-05C349AAFA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/>
              <a:t>遊戲底盤或棋盤，設計特式是甚麼？</a:t>
            </a:r>
            <a:endParaRPr lang="en-US" altLang="zh-TW" dirty="0"/>
          </a:p>
          <a:p>
            <a:endParaRPr lang="en-US" altLang="zh-TW" dirty="0"/>
          </a:p>
          <a:p>
            <a:r>
              <a:rPr lang="zh-TW" altLang="en-US" dirty="0"/>
              <a:t>設計功能分區布置或棋格路線設計是怎樣？</a:t>
            </a:r>
            <a:endParaRPr lang="en-US" altLang="zh-TW" dirty="0"/>
          </a:p>
          <a:p>
            <a:endParaRPr lang="en-US" altLang="zh-TW" dirty="0"/>
          </a:p>
          <a:p>
            <a:r>
              <a:rPr lang="zh-TW" altLang="en-US" dirty="0"/>
              <a:t>需要其他遊戲配件：如角色棋／卡、技能卡、事件卡、指標盤、指標物等？</a:t>
            </a:r>
            <a:endParaRPr lang="en-US" altLang="zh-TW" dirty="0"/>
          </a:p>
          <a:p>
            <a:endParaRPr lang="en-US" altLang="zh-TW" dirty="0"/>
          </a:p>
          <a:p>
            <a:r>
              <a:rPr lang="zh-TW" altLang="en-US" dirty="0"/>
              <a:t>有沒有應用</a:t>
            </a:r>
            <a:r>
              <a:rPr lang="en-US" altLang="zh-TW" dirty="0"/>
              <a:t>AI</a:t>
            </a:r>
            <a:r>
              <a:rPr lang="zh-TW" altLang="en-US" dirty="0"/>
              <a:t>工具幫助設計</a:t>
            </a:r>
            <a:r>
              <a:rPr lang="en-US" altLang="zh-TW" dirty="0"/>
              <a:t>?</a:t>
            </a:r>
            <a:r>
              <a:rPr lang="zh-TW" altLang="en-US" dirty="0"/>
              <a:t>（如有需要把記錄截圖展示出來）</a:t>
            </a:r>
            <a:endParaRPr lang="zh-MO" altLang="en-US" dirty="0"/>
          </a:p>
        </p:txBody>
      </p:sp>
      <p:sp>
        <p:nvSpPr>
          <p:cNvPr id="6" name="文字方塊 5">
            <a:extLst>
              <a:ext uri="{FF2B5EF4-FFF2-40B4-BE49-F238E27FC236}">
                <a16:creationId xmlns:a16="http://schemas.microsoft.com/office/drawing/2014/main" id="{1AFE40CD-7CAB-8748-4304-770BB1C8ED34}"/>
              </a:ext>
            </a:extLst>
          </p:cNvPr>
          <p:cNvSpPr txBox="1"/>
          <p:nvPr/>
        </p:nvSpPr>
        <p:spPr>
          <a:xfrm>
            <a:off x="9699010" y="827851"/>
            <a:ext cx="2492990" cy="1015663"/>
          </a:xfrm>
          <a:prstGeom prst="rect">
            <a:avLst/>
          </a:prstGeom>
          <a:solidFill>
            <a:srgbClr val="FFC000"/>
          </a:solidFill>
        </p:spPr>
        <p:txBody>
          <a:bodyPr wrap="none" rtlCol="0">
            <a:spAutoFit/>
          </a:bodyPr>
          <a:lstStyle/>
          <a:p>
            <a:r>
              <a:rPr lang="zh-TW" altLang="en-US" sz="2000" dirty="0">
                <a:latin typeface="新細明體" panose="02020500000000000000" pitchFamily="18" charset="-120"/>
                <a:ea typeface="新細明體" panose="02020500000000000000" pitchFamily="18" charset="-120"/>
                <a:cs typeface="Times New Roman" panose="02020603050405020304" pitchFamily="18" charset="0"/>
              </a:rPr>
              <a:t>評分重點：</a:t>
            </a:r>
            <a:endParaRPr lang="en-US" altLang="zh-TW" sz="2000" dirty="0">
              <a:latin typeface="新細明體" panose="02020500000000000000" pitchFamily="18" charset="-120"/>
              <a:ea typeface="新細明體" panose="02020500000000000000" pitchFamily="18" charset="-120"/>
              <a:cs typeface="Times New Roman" panose="02020603050405020304" pitchFamily="18" charset="0"/>
            </a:endParaRPr>
          </a:p>
          <a:p>
            <a:r>
              <a:rPr lang="zh-TW" altLang="zh-MO" sz="2000" dirty="0">
                <a:latin typeface="新細明體" panose="02020500000000000000" pitchFamily="18" charset="-120"/>
                <a:ea typeface="新細明體" panose="02020500000000000000" pitchFamily="18" charset="-120"/>
                <a:cs typeface="Times New Roman" panose="02020603050405020304" pitchFamily="18" charset="0"/>
              </a:rPr>
              <a:t>美術設計與視覺呈現</a:t>
            </a:r>
            <a:br>
              <a:rPr lang="en-US" altLang="zh-TW" sz="2000" dirty="0">
                <a:latin typeface="新細明體" panose="02020500000000000000" pitchFamily="18" charset="-120"/>
                <a:ea typeface="新細明體" panose="02020500000000000000" pitchFamily="18" charset="-120"/>
                <a:cs typeface="Times New Roman" panose="02020603050405020304" pitchFamily="18" charset="0"/>
              </a:rPr>
            </a:br>
            <a:r>
              <a:rPr lang="en-US" altLang="zh-TW" sz="2000" dirty="0">
                <a:latin typeface="新細明體" panose="02020500000000000000" pitchFamily="18" charset="-120"/>
              </a:rPr>
              <a:t>AI</a:t>
            </a:r>
            <a:r>
              <a:rPr lang="zh-TW" altLang="en-US" sz="2000" dirty="0">
                <a:latin typeface="新細明體" panose="02020500000000000000" pitchFamily="18" charset="-120"/>
              </a:rPr>
              <a:t>功能應用</a:t>
            </a:r>
            <a:endParaRPr lang="zh-MO" altLang="en-US" sz="2000" dirty="0">
              <a:latin typeface="新細明體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2394886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F4184C25-3C04-1702-2A35-137CE67D43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遊戲機制與玩法</a:t>
            </a:r>
            <a:endParaRPr lang="zh-MO" altLang="en-US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9F908434-B684-5197-7777-5047A6D858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altLang="zh-TW" dirty="0"/>
          </a:p>
          <a:p>
            <a:r>
              <a:rPr lang="zh-TW" altLang="en-US" dirty="0"/>
              <a:t>遊戲配件的用法、作用、如何使用、使用策略，各配件的互相影響是甚麼？</a:t>
            </a:r>
            <a:endParaRPr lang="en-US" altLang="zh-TW" dirty="0"/>
          </a:p>
          <a:p>
            <a:endParaRPr lang="en-US" altLang="zh-TW" dirty="0"/>
          </a:p>
          <a:p>
            <a:r>
              <a:rPr lang="zh-TW" altLang="en-US" dirty="0"/>
              <a:t>各玩家在遊戲中的用甚麼方法達到甚麼目的？</a:t>
            </a:r>
            <a:endParaRPr lang="en-US" altLang="zh-TW" dirty="0"/>
          </a:p>
        </p:txBody>
      </p:sp>
      <p:sp>
        <p:nvSpPr>
          <p:cNvPr id="5" name="文字方塊 4">
            <a:extLst>
              <a:ext uri="{FF2B5EF4-FFF2-40B4-BE49-F238E27FC236}">
                <a16:creationId xmlns:a16="http://schemas.microsoft.com/office/drawing/2014/main" id="{EA046EC7-81E1-5830-A5CF-669F6CC76C28}"/>
              </a:ext>
            </a:extLst>
          </p:cNvPr>
          <p:cNvSpPr txBox="1"/>
          <p:nvPr/>
        </p:nvSpPr>
        <p:spPr>
          <a:xfrm>
            <a:off x="9955490" y="686373"/>
            <a:ext cx="2236510" cy="984885"/>
          </a:xfrm>
          <a:prstGeom prst="rect">
            <a:avLst/>
          </a:prstGeom>
          <a:solidFill>
            <a:srgbClr val="FFC000"/>
          </a:solidFill>
        </p:spPr>
        <p:txBody>
          <a:bodyPr wrap="none" rtlCol="0">
            <a:spAutoFit/>
          </a:bodyPr>
          <a:lstStyle/>
          <a:p>
            <a:r>
              <a:rPr lang="zh-TW" altLang="en-US" sz="2000" dirty="0">
                <a:latin typeface="新細明體" panose="02020500000000000000" pitchFamily="18" charset="-120"/>
                <a:cs typeface="Times New Roman" panose="02020603050405020304" pitchFamily="18" charset="0"/>
              </a:rPr>
              <a:t>評分重點：</a:t>
            </a:r>
            <a:endParaRPr lang="en-US" altLang="zh-TW" sz="2000" dirty="0">
              <a:latin typeface="新細明體" panose="02020500000000000000" pitchFamily="18" charset="-120"/>
              <a:cs typeface="Times New Roman" panose="02020603050405020304" pitchFamily="18" charset="0"/>
            </a:endParaRPr>
          </a:p>
          <a:p>
            <a:r>
              <a:rPr lang="zh-TW" altLang="zh-MO" sz="2000" dirty="0"/>
              <a:t>遊戲創意與原創性</a:t>
            </a:r>
            <a:br>
              <a:rPr lang="en-US" altLang="zh-TW" sz="2000" dirty="0"/>
            </a:br>
            <a:r>
              <a:rPr lang="en-US" altLang="zh-MO" dirty="0"/>
              <a:t>AI</a:t>
            </a:r>
            <a:r>
              <a:rPr lang="zh-TW" altLang="zh-MO" dirty="0"/>
              <a:t>功能應用</a:t>
            </a:r>
            <a:endParaRPr lang="zh-MO" altLang="zh-MO" sz="2000" dirty="0"/>
          </a:p>
        </p:txBody>
      </p:sp>
    </p:spTree>
    <p:extLst>
      <p:ext uri="{BB962C8B-B14F-4D97-AF65-F5344CB8AC3E}">
        <p14:creationId xmlns:p14="http://schemas.microsoft.com/office/powerpoint/2010/main" val="7769058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04F0D8D5-4DE7-AFF7-C3E9-4F31E0CA98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遊戲流程</a:t>
            </a:r>
            <a:endParaRPr lang="zh-MO" altLang="en-US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B1F92037-77CC-BB98-FD30-E4957C94DF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altLang="zh-TW" dirty="0"/>
          </a:p>
          <a:p>
            <a:r>
              <a:rPr lang="zh-TW" altLang="en-US" dirty="0"/>
              <a:t>怎樣開始遊戲？（如：由年齡最小的玩家順時針開始）</a:t>
            </a:r>
            <a:endParaRPr lang="en-US" altLang="zh-TW" dirty="0"/>
          </a:p>
          <a:p>
            <a:endParaRPr lang="en-US" altLang="zh-TW" dirty="0"/>
          </a:p>
          <a:p>
            <a:r>
              <a:rPr lang="zh-TW" altLang="en-US" dirty="0"/>
              <a:t>每一個回合之中，每個玩家能作出甚麼行動及次序</a:t>
            </a:r>
            <a:endParaRPr lang="en-US" altLang="zh-TW" dirty="0"/>
          </a:p>
          <a:p>
            <a:endParaRPr lang="en-US" altLang="zh-TW" dirty="0"/>
          </a:p>
          <a:p>
            <a:r>
              <a:rPr lang="zh-TW" altLang="en-US" dirty="0"/>
              <a:t>遊戲的結束方式是怎樣，有多少種結束方式？</a:t>
            </a:r>
            <a:endParaRPr lang="en-US" altLang="zh-TW" dirty="0"/>
          </a:p>
        </p:txBody>
      </p:sp>
      <p:sp>
        <p:nvSpPr>
          <p:cNvPr id="6" name="文字方塊 5">
            <a:extLst>
              <a:ext uri="{FF2B5EF4-FFF2-40B4-BE49-F238E27FC236}">
                <a16:creationId xmlns:a16="http://schemas.microsoft.com/office/drawing/2014/main" id="{09FF6DB5-3612-1201-1FDC-3D98797BA4E4}"/>
              </a:ext>
            </a:extLst>
          </p:cNvPr>
          <p:cNvSpPr txBox="1"/>
          <p:nvPr/>
        </p:nvSpPr>
        <p:spPr>
          <a:xfrm>
            <a:off x="9699010" y="627796"/>
            <a:ext cx="2492990" cy="984885"/>
          </a:xfrm>
          <a:prstGeom prst="rect">
            <a:avLst/>
          </a:prstGeom>
          <a:solidFill>
            <a:srgbClr val="FFC000"/>
          </a:solidFill>
        </p:spPr>
        <p:txBody>
          <a:bodyPr wrap="none" rtlCol="0">
            <a:spAutoFit/>
          </a:bodyPr>
          <a:lstStyle/>
          <a:p>
            <a:r>
              <a:rPr lang="zh-TW" altLang="en-US" sz="2000" dirty="0">
                <a:latin typeface="新細明體" panose="02020500000000000000" pitchFamily="18" charset="-120"/>
                <a:cs typeface="Times New Roman" panose="02020603050405020304" pitchFamily="18" charset="0"/>
              </a:rPr>
              <a:t>評分重點：</a:t>
            </a:r>
            <a:endParaRPr lang="en-US" altLang="zh-TW" sz="2000" dirty="0">
              <a:latin typeface="新細明體" panose="02020500000000000000" pitchFamily="18" charset="-120"/>
              <a:cs typeface="Times New Roman" panose="02020603050405020304" pitchFamily="18" charset="0"/>
            </a:endParaRPr>
          </a:p>
          <a:p>
            <a:r>
              <a:rPr lang="zh-TW" altLang="zh-MO" sz="2000" dirty="0"/>
              <a:t>遊戲</a:t>
            </a:r>
            <a:r>
              <a:rPr lang="zh-TW" altLang="en-US" sz="2000" dirty="0"/>
              <a:t>機制與玩法設計</a:t>
            </a:r>
            <a:br>
              <a:rPr lang="en-US" altLang="zh-TW" sz="2000" dirty="0"/>
            </a:br>
            <a:r>
              <a:rPr lang="en-US" altLang="zh-MO" dirty="0"/>
              <a:t>AI</a:t>
            </a:r>
            <a:r>
              <a:rPr lang="zh-TW" altLang="zh-MO" dirty="0"/>
              <a:t>功能應用</a:t>
            </a:r>
            <a:endParaRPr lang="zh-MO" altLang="zh-MO" sz="2000" dirty="0"/>
          </a:p>
        </p:txBody>
      </p:sp>
    </p:spTree>
    <p:extLst>
      <p:ext uri="{BB962C8B-B14F-4D97-AF65-F5344CB8AC3E}">
        <p14:creationId xmlns:p14="http://schemas.microsoft.com/office/powerpoint/2010/main" val="35370783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D12A909-7BA8-6D88-60BF-29AC342CA7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遊戲結算方法</a:t>
            </a:r>
            <a:endParaRPr lang="zh-MO" altLang="en-US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F9B65955-6A1C-6516-AAA0-D1458D391D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altLang="zh-TW" dirty="0"/>
          </a:p>
          <a:p>
            <a:r>
              <a:rPr lang="zh-TW" altLang="en-US" dirty="0"/>
              <a:t>遊戲結束後，怎樣統計／計算玩家的勝負狀態。</a:t>
            </a:r>
            <a:endParaRPr lang="zh-MO" altLang="en-US" dirty="0"/>
          </a:p>
        </p:txBody>
      </p:sp>
      <p:sp>
        <p:nvSpPr>
          <p:cNvPr id="4" name="文字方塊 3">
            <a:extLst>
              <a:ext uri="{FF2B5EF4-FFF2-40B4-BE49-F238E27FC236}">
                <a16:creationId xmlns:a16="http://schemas.microsoft.com/office/drawing/2014/main" id="{031E0407-A6DA-1C86-9704-24978E20A679}"/>
              </a:ext>
            </a:extLst>
          </p:cNvPr>
          <p:cNvSpPr txBox="1"/>
          <p:nvPr/>
        </p:nvSpPr>
        <p:spPr>
          <a:xfrm>
            <a:off x="9699010" y="627796"/>
            <a:ext cx="2492990" cy="984885"/>
          </a:xfrm>
          <a:prstGeom prst="rect">
            <a:avLst/>
          </a:prstGeom>
          <a:solidFill>
            <a:srgbClr val="FFC000"/>
          </a:solidFill>
        </p:spPr>
        <p:txBody>
          <a:bodyPr wrap="none" rtlCol="0">
            <a:spAutoFit/>
          </a:bodyPr>
          <a:lstStyle/>
          <a:p>
            <a:r>
              <a:rPr lang="zh-TW" altLang="en-US" sz="2000" dirty="0">
                <a:latin typeface="新細明體" panose="02020500000000000000" pitchFamily="18" charset="-120"/>
                <a:cs typeface="Times New Roman" panose="02020603050405020304" pitchFamily="18" charset="0"/>
              </a:rPr>
              <a:t>評分重點：</a:t>
            </a:r>
            <a:endParaRPr lang="en-US" altLang="zh-TW" sz="2000" dirty="0">
              <a:latin typeface="新細明體" panose="02020500000000000000" pitchFamily="18" charset="-120"/>
              <a:cs typeface="Times New Roman" panose="02020603050405020304" pitchFamily="18" charset="0"/>
            </a:endParaRPr>
          </a:p>
          <a:p>
            <a:r>
              <a:rPr lang="zh-TW" altLang="zh-MO" sz="2000" dirty="0"/>
              <a:t>遊戲</a:t>
            </a:r>
            <a:r>
              <a:rPr lang="zh-TW" altLang="en-US" sz="2000" dirty="0"/>
              <a:t>機制與玩法設計</a:t>
            </a:r>
            <a:endParaRPr lang="en-US" altLang="zh-TW" sz="2000" dirty="0"/>
          </a:p>
          <a:p>
            <a:r>
              <a:rPr lang="en-US" altLang="zh-MO" dirty="0"/>
              <a:t>AI</a:t>
            </a:r>
            <a:r>
              <a:rPr lang="zh-TW" altLang="zh-MO" dirty="0"/>
              <a:t>功能應用</a:t>
            </a:r>
            <a:endParaRPr lang="zh-MO" altLang="zh-MO" sz="2000" dirty="0"/>
          </a:p>
        </p:txBody>
      </p:sp>
    </p:spTree>
    <p:extLst>
      <p:ext uri="{BB962C8B-B14F-4D97-AF65-F5344CB8AC3E}">
        <p14:creationId xmlns:p14="http://schemas.microsoft.com/office/powerpoint/2010/main" val="367596372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9D1F5F99-09B3-B595-9EBD-657D69FA51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遊戲平衡性與數值設計</a:t>
            </a:r>
            <a:endParaRPr lang="zh-MO" altLang="en-US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9C990833-89FC-7251-5429-D584D36A67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altLang="zh-TW" dirty="0"/>
          </a:p>
          <a:p>
            <a:r>
              <a:rPr lang="zh-TW" altLang="en-US" dirty="0"/>
              <a:t>遊戲中哪些設計元素是用來平衡各個角色及功能之間的挑戰性差異？</a:t>
            </a:r>
            <a:endParaRPr lang="en-US" altLang="zh-TW" dirty="0"/>
          </a:p>
          <a:p>
            <a:endParaRPr lang="en-US" altLang="zh-TW" dirty="0"/>
          </a:p>
          <a:p>
            <a:r>
              <a:rPr lang="zh-TW" altLang="en-US" dirty="0"/>
              <a:t>如何透過調整這些元素來平衡與控制角色及功能的挑戰性？</a:t>
            </a:r>
            <a:endParaRPr lang="zh-MO" altLang="en-US" dirty="0"/>
          </a:p>
        </p:txBody>
      </p:sp>
      <p:sp>
        <p:nvSpPr>
          <p:cNvPr id="4" name="文字方塊 3">
            <a:extLst>
              <a:ext uri="{FF2B5EF4-FFF2-40B4-BE49-F238E27FC236}">
                <a16:creationId xmlns:a16="http://schemas.microsoft.com/office/drawing/2014/main" id="{BA999617-9A17-DBDE-3EF2-3CE557DC9A5D}"/>
              </a:ext>
            </a:extLst>
          </p:cNvPr>
          <p:cNvSpPr txBox="1"/>
          <p:nvPr/>
        </p:nvSpPr>
        <p:spPr>
          <a:xfrm>
            <a:off x="9699010" y="627796"/>
            <a:ext cx="2492990" cy="1292662"/>
          </a:xfrm>
          <a:prstGeom prst="rect">
            <a:avLst/>
          </a:prstGeom>
          <a:solidFill>
            <a:srgbClr val="FFC000"/>
          </a:solidFill>
        </p:spPr>
        <p:txBody>
          <a:bodyPr wrap="none" rtlCol="0">
            <a:spAutoFit/>
          </a:bodyPr>
          <a:lstStyle/>
          <a:p>
            <a:r>
              <a:rPr lang="zh-TW" altLang="en-US" sz="2000" dirty="0">
                <a:latin typeface="新細明體" panose="02020500000000000000" pitchFamily="18" charset="-120"/>
                <a:cs typeface="Times New Roman" panose="02020603050405020304" pitchFamily="18" charset="0"/>
              </a:rPr>
              <a:t>評分重點：</a:t>
            </a:r>
            <a:endParaRPr lang="en-US" altLang="zh-TW" sz="2000" dirty="0">
              <a:latin typeface="新細明體" panose="02020500000000000000" pitchFamily="18" charset="-120"/>
              <a:cs typeface="Times New Roman" panose="02020603050405020304" pitchFamily="18" charset="0"/>
            </a:endParaRPr>
          </a:p>
          <a:p>
            <a:r>
              <a:rPr lang="zh-TW" altLang="zh-MO" sz="2000" dirty="0"/>
              <a:t>遊戲</a:t>
            </a:r>
            <a:r>
              <a:rPr lang="zh-TW" altLang="en-US" sz="2000" dirty="0"/>
              <a:t>機制與玩法設計</a:t>
            </a:r>
            <a:endParaRPr lang="en-US" altLang="zh-TW" sz="2000" dirty="0"/>
          </a:p>
          <a:p>
            <a:r>
              <a:rPr lang="zh-TW" altLang="en-US" sz="2000" dirty="0"/>
              <a:t>技術實現</a:t>
            </a:r>
            <a:endParaRPr lang="en-US" altLang="zh-TW" sz="2000" dirty="0"/>
          </a:p>
          <a:p>
            <a:r>
              <a:rPr lang="en-US" altLang="zh-MO" dirty="0"/>
              <a:t>AI</a:t>
            </a:r>
            <a:r>
              <a:rPr lang="zh-TW" altLang="zh-MO" dirty="0"/>
              <a:t>功能應用</a:t>
            </a:r>
            <a:endParaRPr lang="zh-MO" altLang="zh-MO" sz="2000" dirty="0"/>
          </a:p>
        </p:txBody>
      </p:sp>
    </p:spTree>
    <p:extLst>
      <p:ext uri="{BB962C8B-B14F-4D97-AF65-F5344CB8AC3E}">
        <p14:creationId xmlns:p14="http://schemas.microsoft.com/office/powerpoint/2010/main" val="30879974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96</TotalTime>
  <Words>453</Words>
  <Application>Microsoft Office PowerPoint</Application>
  <PresentationFormat>寬螢幕</PresentationFormat>
  <Paragraphs>83</Paragraphs>
  <Slides>9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9</vt:i4>
      </vt:variant>
    </vt:vector>
  </HeadingPairs>
  <TitlesOfParts>
    <vt:vector size="14" baseType="lpstr">
      <vt:lpstr>新細明體</vt:lpstr>
      <vt:lpstr>Aptos</vt:lpstr>
      <vt:lpstr>Aptos Display</vt:lpstr>
      <vt:lpstr>Arial</vt:lpstr>
      <vt:lpstr>Office 佈景主題</vt:lpstr>
      <vt:lpstr>PowerPoint 簡報</vt:lpstr>
      <vt:lpstr>作品名稱：遊戲名稱</vt:lpstr>
      <vt:lpstr>作品名稱</vt:lpstr>
      <vt:lpstr>學習目的+遊戲背景+核心概念</vt:lpstr>
      <vt:lpstr>遊戲場景/版圖設計</vt:lpstr>
      <vt:lpstr>遊戲機制與玩法</vt:lpstr>
      <vt:lpstr>遊戲流程</vt:lpstr>
      <vt:lpstr>遊戲結算方法</vt:lpstr>
      <vt:lpstr>遊戲平衡性與數值設計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Natalie Chan</dc:creator>
  <cp:lastModifiedBy>Natalie Chan</cp:lastModifiedBy>
  <cp:revision>2</cp:revision>
  <dcterms:created xsi:type="dcterms:W3CDTF">2026-04-28T11:22:59Z</dcterms:created>
  <dcterms:modified xsi:type="dcterms:W3CDTF">2026-05-22T04:28:35Z</dcterms:modified>
</cp:coreProperties>
</file>